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5" r:id="rId8"/>
    <p:sldId id="267" r:id="rId9"/>
    <p:sldId id="261" r:id="rId10"/>
    <p:sldId id="262" r:id="rId11"/>
    <p:sldId id="263" r:id="rId12"/>
    <p:sldId id="264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28"/>
    <p:restoredTop sz="94637"/>
  </p:normalViewPr>
  <p:slideViewPr>
    <p:cSldViewPr snapToGrid="0">
      <p:cViewPr varScale="1">
        <p:scale>
          <a:sx n="83" d="100"/>
          <a:sy n="83" d="100"/>
        </p:scale>
        <p:origin x="216" y="7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</a:extLst>
          </p:cNvPr>
          <p:cNvSpPr/>
          <p:nvPr/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C2572-8518-46FF-8F60-FE2963DF4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>
            <a:lvl1pPr algn="ctr">
              <a:defRPr sz="8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0C76A-7715-48A4-8CF5-14BBF6196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2D4EF84-F7DF-49C5-9285-301284AD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3/18/24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1266E04-79AF-49EF-86BC-DB29D304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0DF5B53-9A9A-46CE-A910-25ADA587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165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27B9-64C6-4AFE-8E67-F60CD17A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2656D-F600-4D76-8A0F-BDBE7875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13412-4939-4879-B91F-BB5B029B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3/18/24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37DB9-DE7D-4687-82D7-612600F0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19356-0444-4C23-82D3-E2FDE28D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637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B51B7C-D548-4AB7-90A4-C196105E6D56}"/>
              </a:ext>
            </a:extLst>
          </p:cNvPr>
          <p:cNvSpPr/>
          <p:nvPr/>
        </p:nvSpPr>
        <p:spPr>
          <a:xfrm>
            <a:off x="7108274" y="0"/>
            <a:ext cx="50837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C521B-8B54-4843-9FF4-B2C30FA00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51740" y="643467"/>
            <a:ext cx="3477092" cy="5533495"/>
          </a:xfrm>
        </p:spPr>
        <p:txBody>
          <a:bodyPr vert="eaVert" tIns="9144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E3F10-9E27-41E6-A965-4243E37BE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60120" y="643467"/>
            <a:ext cx="5504687" cy="5533496"/>
          </a:xfrm>
        </p:spPr>
        <p:txBody>
          <a:bodyPr vert="eaVert" t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1D62D-51A0-4AD7-8027-BF548FB6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7898" y="6356350"/>
            <a:ext cx="25227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3/18/24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57492-A701-44A1-B1D5-7B2C8CD0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D2E8AE-F1AA-4D19-A434-102501D3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621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3/18/24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904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1E0804-8E9E-4C6E-B18D-44FE715B239E}"/>
              </a:ext>
            </a:extLst>
          </p:cNvPr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anchor="b">
            <a:normAutofit/>
          </a:bodyPr>
          <a:lstStyle>
            <a:lvl1pPr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E3B1B5E-0912-44AE-BAED-70B980E5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3/18/24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46C82F1-A7B2-4F03-A26B-59D79BF5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DC1ABC-47A9-477B-A29D-F6690EE6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903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F398-F05F-4793-9FA5-5B817EB9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7F1CD-2CD4-4BBB-AB36-73A20B1A8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0120" y="2587752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BBE02-B884-4CCC-9CBD-13B792BBA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992" y="2583371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7FBE509-AA68-4D63-A589-AD5DE7FF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3/18/24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C1A4D52-57E4-4F45-BC2C-9FD73E9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76AD5E1-358D-4236-85AE-74713259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568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3/18/24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85866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3/18/24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324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3/18/24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118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A0FE-F7E3-433E-9A29-D778690D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591850"/>
            <a:ext cx="6045644" cy="3593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4B15D-55F5-4208-AF40-41CAFEB5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120" y="2591850"/>
            <a:ext cx="3811905" cy="3277137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8A46CE7-2F0F-4C85-B633-B9FCB834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3/18/24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0900919-3A73-4918-9D97-8DBE7ABB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8BC1001-E44E-4A9A-9E60-2E319A84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25AC31-022C-40AA-B65C-C9AC4839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32922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7A575-703F-410E-9A84-F9B578FEA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267712"/>
            <a:ext cx="6571469" cy="459028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8B509-934D-400A-A922-45B61AC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5971" y="2587752"/>
            <a:ext cx="3992856" cy="3593592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9813C51-6954-4F3A-A043-D1BCC8B5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3/18/24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0AC32FB-49A3-40E4-9D24-17759704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93F5E6-DAE6-447B-8038-5F4C9A7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F97FB-514D-4FE8-A9A4-E9A111A5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63052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spc="50" baseline="0">
                <a:solidFill>
                  <a:schemeClr val="tx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3/18/24</a:t>
            </a:fld>
            <a:endParaRPr lang="en-US" spc="5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spc="50" baseline="0">
                <a:solidFill>
                  <a:schemeClr val="tx1"/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87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kern="1200" cap="all" spc="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nvbar.org/licensing-compliance/admissions/forms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nvbar.org/licensing-compliance/admissions/admissions-online-applicatio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nvbar.org/wp-content/uploads/2024-INSTRUCTIONS-TO-APPLICANT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admissions.nvbar.org/cvweb/cgi-bin/utilities.dll/openpage?wrp=mainlogin.ht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app.tango.us/app/workflow/Navigating-the-Bar-Examination-Online-Application-Process--Part-1--ada6f394767f43eb82fa60f27912e95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i16VuUUdPo" TargetMode="External"/><Relationship Id="rId2" Type="http://schemas.openxmlformats.org/officeDocument/2006/relationships/hyperlink" Target="https://app.tango.us/app/workflow/Completing-the-Bar-Application--A-Step-by-Step-Process-b79a2680a57b45729bf2a794590066cb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462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65E0E3C-32F3-480B-9842-7611BBE2E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7345" y="0"/>
            <a:ext cx="753465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90BB04-288F-E3C7-521D-CF72CEFBEF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15736" y="640081"/>
            <a:ext cx="5916145" cy="3812102"/>
          </a:xfrm>
        </p:spPr>
        <p:txBody>
          <a:bodyPr anchor="b">
            <a:normAutofit/>
          </a:bodyPr>
          <a:lstStyle/>
          <a:p>
            <a:pPr algn="l"/>
            <a:r>
              <a:rPr lang="en-US" sz="8100">
                <a:solidFill>
                  <a:schemeClr val="bg1"/>
                </a:solidFill>
              </a:rPr>
              <a:t>Nevada bar application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0663DD-AFFA-8FA0-82FD-144C6F6527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15735" y="4646030"/>
            <a:ext cx="5916145" cy="1344868"/>
          </a:xfrm>
        </p:spPr>
        <p:txBody>
          <a:bodyPr anchor="t">
            <a:normAutofit/>
          </a:bodyPr>
          <a:lstStyle/>
          <a:p>
            <a:pPr algn="l"/>
            <a:r>
              <a:rPr lang="en-US" dirty="0"/>
              <a:t>Understanding the Basics (as of the July 2024 exam)</a:t>
            </a:r>
          </a:p>
        </p:txBody>
      </p:sp>
      <p:pic>
        <p:nvPicPr>
          <p:cNvPr id="16" name="Picture 15" descr="A splash of colors on a white surface">
            <a:extLst>
              <a:ext uri="{FF2B5EF4-FFF2-40B4-BE49-F238E27FC236}">
                <a16:creationId xmlns:a16="http://schemas.microsoft.com/office/drawing/2014/main" id="{0A9910BD-83C7-EB23-4751-1B947205DBF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70" r="43997"/>
          <a:stretch/>
        </p:blipFill>
        <p:spPr>
          <a:xfrm>
            <a:off x="20" y="10"/>
            <a:ext cx="4657325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701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A1218-A8C1-C5AC-9D8C-7B02B1235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Application breakdown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B94639-CA0E-6783-1932-3CB02DE98C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There are 4 general steps to the NV bar application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(1) Pay the Initial Application Fee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(2) Complete the Application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(3) Pay Final Fee &amp; Submit Application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(4) Supplemental Admissions Materials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172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CC0C4-5BEB-8BFF-5AAA-DFD2CE610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fitness and moral character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37F7C-5DF1-BC17-C05C-A45292BF6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Character and Fitness is contained within the NV app itself; there is no separate application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Included in the Fitness and Moral Character application section: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US" dirty="0"/>
              <a:t>Financial Section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US" dirty="0"/>
              <a:t>Personal Conduct or Behavior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US" dirty="0"/>
              <a:t>General Questions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29393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6119E-5826-16F5-90E2-5399E2BE4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MPRE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7978E4-B99C-232E-2CBA-C18EEA349B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Must have received a score of 85 or higher on the MPRE within the past three calendar years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Must have taken the MPRE no later than three years prior the exam the application is sitting for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Have 3 years after sitting for the exam and receive a scaled score of 85 or higher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If the applicant has not taken/passed the MPRE when they take/pass the NV bar exam, admissions will hold the application for up to 3 years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After 3 years, the applicant’s application is withdrawn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844893"/>
      </p:ext>
    </p:extLst>
  </p:cSld>
  <p:clrMapOvr>
    <a:masterClrMapping/>
  </p:clrMapOvr>
  <p:transition spd="slow">
    <p:cov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B8D1A-E7F7-FD19-1127-E4456B38B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fingerprinting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FEF4AC-C2D0-BFEB-94CA-ECB36738C1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Admissions will email you after the submission of your initial application with instructions regarding fingerprinting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US" dirty="0"/>
              <a:t>Do not submit or complete any of the forms until you have received emailed instructions from the admission department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Instructions for fingerprinting are found in the “Admissions Forms” section of the State Bar Website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https://nvbar.org/licensing-compliance/admissions/forms/</a:t>
            </a:r>
            <a:r>
              <a:rPr lang="en-US" dirty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72473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1D72E-C421-9949-0E74-79F1F1E1B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Contact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1CC9A-AE3F-BA4F-D71D-8F1533CB60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000" b="1" dirty="0">
                <a:effectLst/>
              </a:rPr>
              <a:t>STATE BAR OF NEVADA </a:t>
            </a:r>
            <a:endParaRPr lang="en-US" sz="3000" dirty="0"/>
          </a:p>
          <a:p>
            <a:pPr algn="ctr"/>
            <a:r>
              <a:rPr lang="en-US" sz="3000" dirty="0">
                <a:effectLst/>
              </a:rPr>
              <a:t>Admissions Department</a:t>
            </a:r>
            <a:br>
              <a:rPr lang="en-US" sz="3000" dirty="0">
                <a:effectLst/>
              </a:rPr>
            </a:br>
            <a:r>
              <a:rPr lang="en-US" sz="3000" dirty="0">
                <a:effectLst/>
              </a:rPr>
              <a:t>3100 W. Charleston Blvd., Suite 100 Las Vegas, NV 89102 </a:t>
            </a:r>
            <a:endParaRPr lang="en-US" sz="3000" dirty="0"/>
          </a:p>
          <a:p>
            <a:pPr algn="ctr"/>
            <a:r>
              <a:rPr lang="en-US" sz="3000" dirty="0">
                <a:effectLst/>
              </a:rPr>
              <a:t>Website: </a:t>
            </a:r>
            <a:r>
              <a:rPr lang="en-US" sz="3000" dirty="0" err="1">
                <a:solidFill>
                  <a:srgbClr val="0000FF"/>
                </a:solidFill>
                <a:effectLst/>
              </a:rPr>
              <a:t>www.nvbar.org</a:t>
            </a:r>
            <a:r>
              <a:rPr lang="en-US" sz="3000" dirty="0">
                <a:solidFill>
                  <a:srgbClr val="0000FF"/>
                </a:solidFill>
                <a:effectLst/>
              </a:rPr>
              <a:t> </a:t>
            </a:r>
          </a:p>
          <a:p>
            <a:pPr algn="ctr"/>
            <a:r>
              <a:rPr lang="en-US" sz="3000" dirty="0">
                <a:effectLst/>
              </a:rPr>
              <a:t>Email: </a:t>
            </a:r>
            <a:r>
              <a:rPr lang="en-US" sz="3000" dirty="0" err="1">
                <a:solidFill>
                  <a:srgbClr val="0000FF"/>
                </a:solidFill>
                <a:effectLst/>
              </a:rPr>
              <a:t>admissions@nvbar.org</a:t>
            </a:r>
            <a:r>
              <a:rPr lang="en-US" sz="3000" dirty="0">
                <a:solidFill>
                  <a:srgbClr val="0000FF"/>
                </a:solidFill>
                <a:effectLst/>
              </a:rPr>
              <a:t> </a:t>
            </a:r>
            <a:endParaRPr lang="en-US" sz="3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53945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819AC-8024-DD85-5ADC-ADE5788D9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Basic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B49D6-2050-CB9E-BD7F-DF5EBAC4E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261" y="2587752"/>
            <a:ext cx="11649692" cy="3593592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The first three steps to getting started on the bar exam application (explained in-depth with links on the following slides)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US" dirty="0"/>
              <a:t>Read the Instructions for Applicants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US" dirty="0"/>
              <a:t>Register for the Bar Exam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US" dirty="0"/>
              <a:t>Complete the Bar Application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Starting point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https://nvbar.org/licensing-compliance/admissions/admissions-online-application/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34056619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3C96E-D0F6-42A0-B4E4-DAFD10AAA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Step 1: Detailed 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C200C0-5BC6-585C-14B4-64242C8DE3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NV provides an in-depth set of instructions for applicants</a:t>
            </a:r>
            <a:endParaRPr lang="en-US" sz="2400" kern="100" dirty="0">
              <a:ea typeface="Calibri" panose="020F0502020204030204" pitchFamily="34" charset="0"/>
              <a:cs typeface="Times New Roman" panose="02020603050405020304" pitchFamily="18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sz="2400" u="sng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https://nvbar.org/wp-content/uploads/2024-INSTRUCTIONS-TO-APPLICANT.pdf</a:t>
            </a:r>
            <a:r>
              <a:rPr lang="en-US" sz="2400" u="sng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Highlights include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Fees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sz="24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Graduation Requirements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Required Documentation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Exam Time + Place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5207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49AD1-E5F9-1892-11FF-9391AB236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Quick preview: Fees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01E9B-6E8E-2F3B-CB92-D040CB693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881" y="2357004"/>
            <a:ext cx="11107189" cy="2143991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NV provides 2 deadlines for each administration of the exam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The second deadline is considered “late,” and applicants will pay an additional $550 fee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$150 computer fee if you wish to take the essay portion on your laptop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A626ABC-D505-B240-A9FC-79732E7754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444793" y="2092037"/>
            <a:ext cx="529936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5977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E37DE-115F-D828-7171-BAC2B893D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Quick preview: other required documentation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86F8A-5DEC-7390-19FA-4303640F15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2587752"/>
            <a:ext cx="11831782" cy="3952434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After submitting the online application, applicants will receive an email from admissions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This email will include instructions about which additional materials must be returned to admissions within </a:t>
            </a:r>
            <a:r>
              <a:rPr lang="en-US" b="1" u="sng" dirty="0"/>
              <a:t>21 days </a:t>
            </a:r>
            <a:r>
              <a:rPr lang="en-US" dirty="0"/>
              <a:t>of the date the email is sent by the Admissions Department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Some materials must be mailed; others may be emailed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This includes (not a comprehensive list)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US" dirty="0"/>
              <a:t>School transcripts 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US" dirty="0"/>
              <a:t>DMV Reports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US" dirty="0"/>
              <a:t>Letters of Reference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937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E89B0-5D96-E5EF-4211-C95035BF3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818" y="317814"/>
            <a:ext cx="11790218" cy="1700784"/>
          </a:xfrm>
        </p:spPr>
        <p:txBody>
          <a:bodyPr>
            <a:normAutofit fontScale="90000"/>
          </a:bodyPr>
          <a:lstStyle/>
          <a:p>
            <a:r>
              <a:rPr lang="en-US" dirty="0"/>
              <a:t>Quick preview: exam time + Place</a:t>
            </a:r>
          </a:p>
        </p:txBody>
      </p:sp>
      <p:pic>
        <p:nvPicPr>
          <p:cNvPr id="9" name="Content Placeholder 8" descr="A close-up of a document&#10;&#10;Description automatically generated">
            <a:extLst>
              <a:ext uri="{FF2B5EF4-FFF2-40B4-BE49-F238E27FC236}">
                <a16:creationId xmlns:a16="http://schemas.microsoft.com/office/drawing/2014/main" id="{8A0C174A-B25B-6A39-A51B-E5EDD60E3C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9451" y="2587625"/>
            <a:ext cx="10895307" cy="3594100"/>
          </a:xfrm>
        </p:spPr>
      </p:pic>
    </p:spTree>
    <p:extLst>
      <p:ext uri="{BB962C8B-B14F-4D97-AF65-F5344CB8AC3E}">
        <p14:creationId xmlns:p14="http://schemas.microsoft.com/office/powerpoint/2010/main" val="171920083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759A1-ED33-1123-E0D8-170E60B51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008" y="317814"/>
            <a:ext cx="10943824" cy="170078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Step 2: Register for the exam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24D2D-CDCA-F4AA-B5D0-E5553628A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008" y="2504625"/>
            <a:ext cx="11906992" cy="359359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Once you have read the initial instructions document, the next step is to register for the exam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To register for the NV bar exam, navigate to the Online Application for Admission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https://admissions.nvbar.org/cvweb/cgi-bin/utilities.dll/openpage?wrp=mainlogin.htm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145439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0996D-D979-8B1C-95A0-EE6E14CBB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010" y="317814"/>
            <a:ext cx="11507190" cy="170078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How to register your online account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098D5-D3CF-BCF7-D8A6-D676CE0DB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009" y="2564001"/>
            <a:ext cx="11507189" cy="359359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For detailed instructions on how to get registered with your online account, follow these instructions: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https://app.tango.us/app/workflow/Navigating-the-Bar-Examination-Online-Application-Process--Part-1--ada6f394767f43eb82fa60f27912e95e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89593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E2223-4AE5-1109-C9A8-E0392C95B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Step 3: Complete your online 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C961E-8D0B-E141-4739-0ED2ACF27E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587752"/>
            <a:ext cx="10268712" cy="4121806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NV provides applicants a step-by-step tutorial (with visuals) walking applicants through the entire application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https://app.tango.us/app/workflow/Completing-the-Bar-Application--A-Step-by-Step-Process-b79a2680a57b45729bf2a794590066cb</a:t>
            </a:r>
            <a:r>
              <a:rPr lang="en-US" dirty="0"/>
              <a:t> </a:t>
            </a:r>
          </a:p>
          <a:p>
            <a:pPr lvl="1" indent="0">
              <a:buNone/>
            </a:pPr>
            <a:endParaRPr lang="en-US" dirty="0"/>
          </a:p>
          <a:p>
            <a:pPr lvl="1" indent="0">
              <a:buNone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Also provided is a video overview of the application process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https://www.youtube.com/watch?v=ki16VuUUdPo</a:t>
            </a:r>
            <a:r>
              <a:rPr lang="en-US" dirty="0"/>
              <a:t> 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03493886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JuxtaposeVTI">
  <a:themeElements>
    <a:clrScheme name="Juxtapose">
      <a:dk1>
        <a:sysClr val="windowText" lastClr="000000"/>
      </a:dk1>
      <a:lt1>
        <a:sysClr val="window" lastClr="FFFFFF"/>
      </a:lt1>
      <a:dk2>
        <a:srgbClr val="3F3F3F"/>
      </a:dk2>
      <a:lt2>
        <a:srgbClr val="F8F7F5"/>
      </a:lt2>
      <a:accent1>
        <a:srgbClr val="F99700"/>
      </a:accent1>
      <a:accent2>
        <a:srgbClr val="00BAC7"/>
      </a:accent2>
      <a:accent3>
        <a:srgbClr val="FF5C21"/>
      </a:accent3>
      <a:accent4>
        <a:srgbClr val="6F7EFD"/>
      </a:accent4>
      <a:accent5>
        <a:srgbClr val="ACACAC"/>
      </a:accent5>
      <a:accent6>
        <a:srgbClr val="737373"/>
      </a:accent6>
      <a:hlink>
        <a:srgbClr val="0099FF"/>
      </a:hlink>
      <a:folHlink>
        <a:srgbClr val="868686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666</Words>
  <Application>Microsoft Macintosh PowerPoint</Application>
  <PresentationFormat>Widescreen</PresentationFormat>
  <Paragraphs>74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Franklin Gothic Demi Cond</vt:lpstr>
      <vt:lpstr>Franklin Gothic Medium</vt:lpstr>
      <vt:lpstr>Wingdings</vt:lpstr>
      <vt:lpstr>JuxtaposeVTI</vt:lpstr>
      <vt:lpstr>Nevada bar application</vt:lpstr>
      <vt:lpstr>Basic overview</vt:lpstr>
      <vt:lpstr>Step 1: Detailed instructions</vt:lpstr>
      <vt:lpstr>Quick preview: Fees</vt:lpstr>
      <vt:lpstr>Quick preview: other required documentation</vt:lpstr>
      <vt:lpstr>Quick preview: exam time + Place</vt:lpstr>
      <vt:lpstr>Step 2: Register for the exam</vt:lpstr>
      <vt:lpstr>How to register your online account</vt:lpstr>
      <vt:lpstr>Step 3: Complete your online application</vt:lpstr>
      <vt:lpstr>Application breakdown</vt:lpstr>
      <vt:lpstr>fitness and moral character</vt:lpstr>
      <vt:lpstr>MPRE</vt:lpstr>
      <vt:lpstr>fingerprinting</vt:lpstr>
      <vt:lpstr>Contact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Nevada bar application</dc:title>
  <dc:creator>Denue, Olivia - (oliviadenue)</dc:creator>
  <cp:lastModifiedBy>Denue, Olivia - (oliviadenue)</cp:lastModifiedBy>
  <cp:revision>11</cp:revision>
  <dcterms:created xsi:type="dcterms:W3CDTF">2024-03-18T18:21:33Z</dcterms:created>
  <dcterms:modified xsi:type="dcterms:W3CDTF">2024-03-18T19:58:22Z</dcterms:modified>
</cp:coreProperties>
</file>